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61" r:id="rId3"/>
    <p:sldId id="262" r:id="rId4"/>
    <p:sldId id="268" r:id="rId5"/>
    <p:sldId id="263" r:id="rId6"/>
    <p:sldId id="264" r:id="rId7"/>
    <p:sldId id="265" r:id="rId8"/>
    <p:sldId id="269" r:id="rId9"/>
    <p:sldId id="266" r:id="rId10"/>
    <p:sldId id="267" r:id="rId11"/>
    <p:sldId id="257" r:id="rId12"/>
    <p:sldId id="258" r:id="rId13"/>
    <p:sldId id="259" r:id="rId14"/>
    <p:sldId id="260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/>
    <p:restoredTop sz="94631"/>
  </p:normalViewPr>
  <p:slideViewPr>
    <p:cSldViewPr snapToGrid="0" snapToObjects="1">
      <p:cViewPr varScale="1">
        <p:scale>
          <a:sx n="98" d="100"/>
          <a:sy n="98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C00FE-DF00-F949-88DF-E58FEFE1CC39}" type="datetimeFigureOut">
              <a:rPr lang="en-US" smtClean="0"/>
              <a:t>4/30/18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E8F1C-977C-C14B-BCF1-5AB732B2A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0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E8F1C-977C-C14B-BCF1-5AB732B2A2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2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-1854849" y="-585187"/>
            <a:ext cx="8255359" cy="8081493"/>
          </a:xfrm>
          <a:prstGeom prst="ellipse">
            <a:avLst/>
          </a:prstGeom>
          <a:solidFill>
            <a:schemeClr val="bg1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098" y="5138738"/>
            <a:ext cx="8594202" cy="14271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8" y="584612"/>
            <a:ext cx="3017520" cy="918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2"/>
          <a:stretch/>
        </p:blipFill>
        <p:spPr>
          <a:xfrm>
            <a:off x="564934" y="1202078"/>
            <a:ext cx="4869951" cy="14599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9575" indent="-409575">
              <a:buSzPct val="125000"/>
              <a:buFont typeface="Courier New" charset="0"/>
              <a:buChar char="o"/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09700"/>
            <a:ext cx="3886200" cy="4767263"/>
          </a:xfrm>
        </p:spPr>
        <p:txBody>
          <a:bodyPr/>
          <a:lstStyle>
            <a:lvl1pPr marL="409575" indent="-40957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09700"/>
            <a:ext cx="3886200" cy="4767263"/>
          </a:xfrm>
        </p:spPr>
        <p:txBody>
          <a:bodyPr/>
          <a:lstStyle>
            <a:lvl1pPr marL="409575" indent="-40957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16851" y="6491937"/>
            <a:ext cx="717549" cy="340663"/>
          </a:xfrm>
        </p:spPr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555171"/>
            <a:ext cx="7886700" cy="486229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1" y="11350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57400"/>
            <a:ext cx="3868340" cy="4132263"/>
          </a:xfrm>
        </p:spPr>
        <p:txBody>
          <a:bodyPr/>
          <a:lstStyle>
            <a:lvl1pPr marL="409575" indent="-409575">
              <a:tabLst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009" y="11350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70100"/>
            <a:ext cx="3887391" cy="4119563"/>
          </a:xfrm>
        </p:spPr>
        <p:txBody>
          <a:bodyPr/>
          <a:lstStyle>
            <a:lvl1pPr marL="409575" indent="-409575">
              <a:tabLst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581891"/>
            <a:ext cx="2949178" cy="142979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5189854"/>
          </a:xfrm>
        </p:spPr>
        <p:txBody>
          <a:bodyPr/>
          <a:lstStyle>
            <a:lvl1pPr marL="409575" indent="-409575">
              <a:tabLst/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1300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0" y="581891"/>
            <a:ext cx="3116659" cy="142979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2791" y="568326"/>
            <a:ext cx="4621609" cy="27463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116659" cy="415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911601" y="3425826"/>
            <a:ext cx="4622800" cy="27844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6941" y="607291"/>
            <a:ext cx="3154759" cy="142979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8091" y="852755"/>
            <a:ext cx="4621609" cy="251274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6941" y="2082800"/>
            <a:ext cx="3167459" cy="415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96901" y="3476626"/>
            <a:ext cx="4622800" cy="27844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38999"/>
            <a:ext cx="596900" cy="553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8900"/>
            <a:ext cx="1524000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66671"/>
            <a:ext cx="7886700" cy="60172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09700"/>
            <a:ext cx="78867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3658" y="6479237"/>
            <a:ext cx="481692" cy="34066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fld id="{AD7A56CD-A913-D146-943D-725ADFE68C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6285006"/>
            <a:ext cx="3111500" cy="4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2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1" kern="1200">
          <a:solidFill>
            <a:schemeClr val="tx1"/>
          </a:solidFill>
          <a:latin typeface="Avenir Black" charset="0"/>
          <a:ea typeface="Avenir Black" charset="0"/>
          <a:cs typeface="Avenir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25000"/>
        <a:buFont typeface="Courier New" charset="0"/>
        <a:buChar char="o"/>
        <a:defRPr sz="2800" b="0" i="0" kern="1200" baseline="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64" userDrawn="1">
          <p15:clr>
            <a:srgbClr val="F26B43"/>
          </p15:clr>
        </p15:guide>
        <p15:guide id="2" pos="53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hyperlink" Target="https://creativecommons.org/abou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Objective 101.02</a:t>
            </a:r>
            <a:br>
              <a:rPr lang="en-US" dirty="0"/>
            </a:br>
            <a:r>
              <a:rPr lang="en-US" dirty="0"/>
              <a:t>Explain safety and legal issues in the digital media environment.</a:t>
            </a:r>
          </a:p>
        </p:txBody>
      </p:sp>
    </p:spTree>
    <p:extLst>
      <p:ext uri="{BB962C8B-B14F-4D97-AF65-F5344CB8AC3E}">
        <p14:creationId xmlns:p14="http://schemas.microsoft.com/office/powerpoint/2010/main" val="11049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TERMS IN DIGITAL MEDIA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Slander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09575" lvl="1" indent="-409575">
              <a:spcBef>
                <a:spcPts val="1000"/>
              </a:spcBef>
              <a:buSzPct val="125000"/>
              <a:buFont typeface="Courier New" charset="0"/>
              <a:buChar char="o"/>
            </a:pPr>
            <a:r>
              <a:rPr lang="en-US" dirty="0"/>
              <a:t>An oral (spoken) false statement that is damaging to a person’s reputation or success.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Invasion of Privacy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Intruding into someone’s personal space, using their image or likeness, or revealing information about them without their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8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SAFETY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Electrical Hazards</a:t>
            </a:r>
          </a:p>
          <a:p>
            <a:pPr lvl="1"/>
            <a:r>
              <a:rPr lang="en-US" dirty="0"/>
              <a:t>Electrical connections not handled properly, may result in electric shock, burn, or other injury.</a:t>
            </a:r>
          </a:p>
          <a:p>
            <a:r>
              <a:rPr lang="en-US" dirty="0"/>
              <a:t>Tripping Hazards</a:t>
            </a:r>
          </a:p>
          <a:p>
            <a:pPr lvl="1"/>
            <a:r>
              <a:rPr lang="en-US" dirty="0"/>
              <a:t>Connecting cables not managed properly, could result in blocked walkway or tripping hazard.</a:t>
            </a:r>
          </a:p>
          <a:p>
            <a:r>
              <a:rPr lang="en-US" dirty="0"/>
              <a:t>Ergonomics</a:t>
            </a:r>
          </a:p>
          <a:p>
            <a:pPr lvl="1"/>
            <a:r>
              <a:rPr lang="en-US" dirty="0"/>
              <a:t>Designing the workplace to best fit the worker, reducing strain on the body and enhancing comfort during digital media creation.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55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SAFETY ISSUES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Cyberbullying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When a person is threatened, harassed, humiliated, tormented, or otherwise targeted using the Internet, mobile phones, or other digital technology.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Identity Theft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When personal information (SSN, credit card number, passwords, etc.) is stolen and used to gain access to financial or personal accounts.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01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SAFETY ISSUES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Virus/Malware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Programs that are specifically designed to damage a computer when installed; can access personal information, corrupt files, and even erase the hard drive completely.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Spam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09575" lvl="1" indent="-409575">
              <a:spcBef>
                <a:spcPts val="1000"/>
              </a:spcBef>
              <a:buSzPct val="125000"/>
              <a:buFont typeface="Courier New" charset="0"/>
              <a:buChar char="o"/>
            </a:pPr>
            <a:r>
              <a:rPr lang="en-US" dirty="0"/>
              <a:t>Unwanted emails (usually sent in a large volume) that advertise products or promote services that were not requested by the recipient.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6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SAFETY ISSUES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Online Hoax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09575" lvl="1" indent="-409575">
              <a:spcBef>
                <a:spcPts val="1000"/>
              </a:spcBef>
              <a:buSzPct val="125000"/>
              <a:buFont typeface="Courier New" charset="0"/>
              <a:buChar char="o"/>
            </a:pPr>
            <a:r>
              <a:rPr lang="en-US" dirty="0"/>
              <a:t>A false claim that is spread through electronic means (email, social media, blogs, etc.); examples include chain letters, untrue accusations, etc.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Internet Addiction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09575" lvl="1" indent="-409575">
              <a:spcBef>
                <a:spcPts val="1000"/>
              </a:spcBef>
              <a:buSzPct val="125000"/>
              <a:buFont typeface="Courier New" charset="0"/>
              <a:buChar char="o"/>
            </a:pPr>
            <a:r>
              <a:rPr lang="en-US" dirty="0"/>
              <a:t>Compulsive disorder that causes an unhealthy obsession with the Internet and other digital resources; examples include online gambling addiction, cybersex addiction, social media addiction, etc.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21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2F02521-534E-9447-8A08-FED014E0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86A737-5B82-9A41-8633-53E226E59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ways to prevent or avoid</a:t>
            </a:r>
          </a:p>
          <a:p>
            <a:pPr lvl="1"/>
            <a:r>
              <a:rPr lang="en-US" dirty="0"/>
              <a:t>Identity Theft?</a:t>
            </a:r>
          </a:p>
          <a:p>
            <a:pPr lvl="1"/>
            <a:r>
              <a:rPr lang="en-US" dirty="0"/>
              <a:t>Virus/Malware?</a:t>
            </a:r>
          </a:p>
          <a:p>
            <a:pPr lvl="1"/>
            <a:r>
              <a:rPr lang="en-US" dirty="0"/>
              <a:t>Spam?</a:t>
            </a:r>
          </a:p>
          <a:p>
            <a:pPr lvl="1"/>
            <a:r>
              <a:rPr lang="en-US" dirty="0"/>
              <a:t>Online hoax?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FF696-8F96-F24F-AC43-FFA82B0C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3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TERMS IN DIGITAL MEDIA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Intellectual Property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09575" lvl="1" indent="-409575">
              <a:spcBef>
                <a:spcPts val="1000"/>
              </a:spcBef>
              <a:buSzPct val="125000"/>
              <a:buFont typeface="Courier New" charset="0"/>
              <a:buChar char="o"/>
            </a:pPr>
            <a:r>
              <a:rPr lang="en-US" dirty="0"/>
              <a:t>Original creations of the mind that can be protected by law; literary and artistic works, designs, symbols, images, names, etc.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Copyright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09575" lvl="1" indent="-409575">
              <a:spcBef>
                <a:spcPts val="1000"/>
              </a:spcBef>
              <a:buSzPct val="125000"/>
              <a:buFont typeface="Courier New" charset="0"/>
              <a:buChar char="o"/>
            </a:pPr>
            <a:r>
              <a:rPr lang="en-US" dirty="0"/>
              <a:t>The exclusive legal right to reproduce, publish, sell or distribute the expression of an intellectual property (literature, design, audio, video, etc.)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9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TERMS IN DIGITAL MEDIA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Trademark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mark (logo, symbol, word, phrase, etc.) legally registered or established by a company to represent a service or product; cannot be used without the permission of the owner.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Fair Use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 legal allowance of using a copyrighted material without permission from the owner, provided the circumstances are reasonable and do not make the material less profitable.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51C7B-0D95-604C-A991-947D3A32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F3631-F792-AF4E-BE67-7B3C36C48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Differentiate between:</a:t>
            </a:r>
          </a:p>
          <a:p>
            <a:pPr lvl="1"/>
            <a:r>
              <a:rPr lang="en-US" dirty="0"/>
              <a:t>Intellectual property</a:t>
            </a:r>
          </a:p>
          <a:p>
            <a:pPr lvl="1"/>
            <a:r>
              <a:rPr lang="en-US" dirty="0"/>
              <a:t>Copyright</a:t>
            </a:r>
          </a:p>
          <a:p>
            <a:pPr lvl="1"/>
            <a:r>
              <a:rPr lang="en-US" dirty="0"/>
              <a:t>Trademark</a:t>
            </a:r>
          </a:p>
          <a:p>
            <a:pPr lvl="1"/>
            <a:r>
              <a:rPr lang="en-US" dirty="0"/>
              <a:t>Fair Use</a:t>
            </a:r>
          </a:p>
          <a:p>
            <a:r>
              <a:rPr lang="en-US" dirty="0"/>
              <a:t>What can be copyrighted?</a:t>
            </a:r>
          </a:p>
          <a:p>
            <a:r>
              <a:rPr lang="en-US" dirty="0"/>
              <a:t>Does a copyright mean it can’t be used?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BFBC5-7C62-0440-B793-DF692F68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0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USE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800" dirty="0"/>
              <a:t>For use of media to fall under fair use guidelines, the following factors must be considered:  </a:t>
            </a:r>
          </a:p>
          <a:p>
            <a:r>
              <a:rPr lang="en-US" dirty="0"/>
              <a:t>Purpose and character of use—is it for commercial or non-profit education use.</a:t>
            </a:r>
          </a:p>
          <a:p>
            <a:r>
              <a:rPr lang="en-US" dirty="0"/>
              <a:t>What is the nature of the copyrighted work.</a:t>
            </a:r>
          </a:p>
          <a:p>
            <a:r>
              <a:rPr lang="en-US" dirty="0"/>
              <a:t>The amount of the portion being used.</a:t>
            </a:r>
          </a:p>
          <a:p>
            <a:r>
              <a:rPr lang="en-US" dirty="0"/>
              <a:t>The effect of the use on the potential market value of the product.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COMMONS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nonprofit organization that enables the sharing and use of creativity and knowledge through free legal tools.</a:t>
            </a:r>
          </a:p>
          <a:p>
            <a:r>
              <a:rPr lang="en-US" dirty="0"/>
              <a:t>Free, easy-to-use copyright licenses provide a simple, standardized way to give the public permission to share and use your creative work — on conditions of your choice. </a:t>
            </a:r>
          </a:p>
          <a:p>
            <a:r>
              <a:rPr lang="en-US" dirty="0"/>
              <a:t>Creative Commons licenses are not an alternative to copyright. They work alongside copyright and enable you to modify your copyright terms to best suit your needs.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0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CREATIVE COMMONS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Creative Commons Video</a:t>
            </a:r>
            <a:endParaRPr lang="en-US" dirty="0"/>
          </a:p>
          <a:p>
            <a:r>
              <a:rPr lang="en-US" dirty="0">
                <a:hlinkClick r:id="rId3"/>
              </a:rPr>
              <a:t>Creative Commons Licenses</a:t>
            </a:r>
            <a:endParaRPr lang="en-US" dirty="0"/>
          </a:p>
          <a:p>
            <a:r>
              <a:rPr lang="en-US" dirty="0"/>
              <a:t>Six types with different features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60" y="2018759"/>
            <a:ext cx="5090160" cy="28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6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F3B960-F874-564C-B9B0-ED5227F5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B099F7-7960-7040-ADF8-75F05E851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how a copyrighted work could be used under Fair Use guidelines.</a:t>
            </a:r>
          </a:p>
          <a:p>
            <a:r>
              <a:rPr lang="en-US" dirty="0"/>
              <a:t>Which Creative Commons license could you use </a:t>
            </a:r>
          </a:p>
          <a:p>
            <a:pPr lvl="1"/>
            <a:r>
              <a:rPr lang="en-US" dirty="0"/>
              <a:t>For an educational project?</a:t>
            </a:r>
          </a:p>
          <a:p>
            <a:pPr lvl="1"/>
            <a:r>
              <a:rPr lang="en-US" dirty="0"/>
              <a:t>For a company logo?</a:t>
            </a:r>
          </a:p>
          <a:p>
            <a:pPr lvl="1"/>
            <a:r>
              <a:rPr lang="en-US" dirty="0"/>
              <a:t>For a song that you wanted to use in a mix?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5F03E-4FB9-0147-921F-1F8521A7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65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TERMS IN DIGITAL MEDIA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Plagiarism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09575" lvl="1" indent="-409575">
              <a:spcBef>
                <a:spcPts val="1000"/>
              </a:spcBef>
              <a:buSzPct val="125000"/>
              <a:buFont typeface="Courier New" charset="0"/>
              <a:buChar char="o"/>
            </a:pPr>
            <a:r>
              <a:rPr lang="en-US" dirty="0"/>
              <a:t>Taking someone else’s work or ideas and passing them off as your own.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Libel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 published (written or printed) false statement that is damaging to a person’s reputation or success.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66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1749</TotalTime>
  <Words>743</Words>
  <Application>Microsoft Macintosh PowerPoint</Application>
  <PresentationFormat>On-screen Show (4:3)</PresentationFormat>
  <Paragraphs>92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Avenir Black</vt:lpstr>
      <vt:lpstr>Avenir Book</vt:lpstr>
      <vt:lpstr>Avenir Medium</vt:lpstr>
      <vt:lpstr>Calibri</vt:lpstr>
      <vt:lpstr>Courier New</vt:lpstr>
      <vt:lpstr>Office Theme</vt:lpstr>
      <vt:lpstr>PowerPoint Presentation</vt:lpstr>
      <vt:lpstr>LEGAL TERMS IN DIGITAL MEDIA</vt:lpstr>
      <vt:lpstr>LEGAL TERMS IN DIGITAL MEDIA</vt:lpstr>
      <vt:lpstr>QUESTIONS TO CONSIDER</vt:lpstr>
      <vt:lpstr>FAIR USE GUIDELINES</vt:lpstr>
      <vt:lpstr>CREATIVE COMMONS</vt:lpstr>
      <vt:lpstr>TYPES OF CREATIVE COMMONS</vt:lpstr>
      <vt:lpstr>QUESTIONS TO CONSIDER</vt:lpstr>
      <vt:lpstr>LEGAL TERMS IN DIGITAL MEDIA</vt:lpstr>
      <vt:lpstr>LEGAL TERMS IN DIGITAL MEDIA</vt:lpstr>
      <vt:lpstr>PHYSICAL SAFETY ISSUES</vt:lpstr>
      <vt:lpstr>DIGITAL SAFETY ISSUES</vt:lpstr>
      <vt:lpstr>DIGITAL SAFETY ISSUES</vt:lpstr>
      <vt:lpstr>DIGITAL SAFETY ISSUES</vt:lpstr>
      <vt:lpstr>QUESTIONS TO CONSIDER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39</cp:revision>
  <dcterms:created xsi:type="dcterms:W3CDTF">2017-10-19T20:16:36Z</dcterms:created>
  <dcterms:modified xsi:type="dcterms:W3CDTF">2018-04-30T16:51:56Z</dcterms:modified>
</cp:coreProperties>
</file>